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8C8F7-DE5E-4E90-8A4C-788DAC628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D0672-C726-4EFB-AFD1-5E08AC9B7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8618B-E6D3-4008-B3AA-A09BACC5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A41A7-98B2-4EE6-9737-2D391044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FEC28-EBC6-4347-98DF-6070E042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46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49AF-B2C6-477C-B812-972D84C6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1505C-1363-49F4-9B67-675E47311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AD57-0F77-459E-B550-7C9CF05B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9BB66-26AF-4096-85F4-E6E605BA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19716-5B44-4823-81B2-4333D2B0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49680-70A0-4708-8739-8D6594F82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2F5BB-B146-48BC-8315-121A7F64C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905EF-F79A-421D-B5F8-61D629D7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A085E-EE3B-4EC3-A452-64D23CFE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2BB47-C21A-4E93-B3F0-A8F86635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35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4224-CCD7-41A3-B02D-C037B1FB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D9C5-556C-4C03-8C7A-AF18C7658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ED615-DE87-4E0D-A3F4-DDA525875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D2B73-D640-4C11-9E13-6A1656DFF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371EE-3D66-4A5E-8889-77348EDD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49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F106-32D2-468F-B7A8-0B751486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3C1D9-4D88-4DC0-BFE1-6E367FC45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07CA5-CF69-475F-9795-67B255FD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2B5B-6C7E-4386-82D7-27494AC71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790DE-7808-4ADD-A584-BDED01FF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406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06C5-7A05-4712-8A0E-1654F22B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2E5D-A4B6-4EB0-AD96-F9DEDA283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502AA-1B2F-401B-8FD2-6F3BD69A1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79F83-6364-4071-8A94-C62C56F8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02A83-CAEA-40A8-B548-420748E5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4A6A7-31BE-49EB-BB3A-15A58D4B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8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DEA5-8244-447F-B627-B614A7BA2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CFCEF-A87B-4561-A9D4-B86E974D6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34D91-23E9-4993-A7B0-82CBB638E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F99EB-52AA-4E4D-9240-D437E6087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38C24-9102-49B2-87D7-3EBED2B74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C8054A-1C44-4444-90CE-C58BC6DD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A5292-179A-4CE3-A723-D0272CF29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35B0F1-308E-432D-9A9A-5ECAB86F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20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9641-D1C2-4CE3-9528-ED11BB06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24745-F69F-4871-80EA-763E67CC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4F1B2-A124-43B4-BCBE-6D16474A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9A830-D4C9-4931-BA51-971BEC6A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45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C1673-99CF-402B-ACA4-90822FE3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EA992-498F-4686-8D0C-1D2BEB39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88000-B939-4035-B9D0-3619C919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432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677B-12F8-41EF-8A3C-D6BD484C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7EBD-9AB8-4914-8251-598F84F12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C8D3E-BE89-4A7C-8E29-9D5C87A5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8D628-8F28-4DC5-82AA-E9A6DE8D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0B3C8-81C4-41B4-86B3-52990FFA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C081A-1F9A-4B74-821A-FB5CAD48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849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D60B-653A-4585-85E5-2DCA6BE2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0062D3-4B2A-4FA0-8FD2-7BD68A582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69A60-C1EA-47B6-A73E-3141F546F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5E0AF-4594-4F25-8DA9-D8691BE8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BEBB8-6243-4CD8-A828-B8A74E52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70246-5B24-4AE9-B113-ECED368F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21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DA1EF-4D58-4371-AD49-D34F00D0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CF4F4-2173-40DF-A49D-A3894EB63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995D9-C75E-449C-AFE3-75C61B9FE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884A-4C69-457B-A934-23EAC3CAB817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FBB2B-8AAE-4C75-BF70-1A9C07E33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0481B-3ED3-444A-B080-5918FD148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D188E-B53E-4F71-A59A-988E1E9FC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5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ingmouse.brain-map.org/" TargetMode="External"/><Relationship Id="rId2" Type="http://schemas.openxmlformats.org/officeDocument/2006/relationships/hyperlink" Target="http://www.brainspa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dkeitley/dev-neuro-brainspan/blob/master/dev_neuro_with_brainspan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0528-734C-4330-A3FA-AE61E8D98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234115" cy="2387600"/>
          </a:xfrm>
        </p:spPr>
        <p:txBody>
          <a:bodyPr/>
          <a:lstStyle/>
          <a:p>
            <a:r>
              <a:rPr lang="en-GB" dirty="0"/>
              <a:t>Learning Developmental Neurobiology with </a:t>
            </a:r>
            <a:r>
              <a:rPr lang="en-GB" dirty="0" err="1"/>
              <a:t>BrainSpan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0B35E-0845-4620-8663-38CB9052B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6723"/>
            <a:ext cx="9144000" cy="1655762"/>
          </a:xfrm>
        </p:spPr>
        <p:txBody>
          <a:bodyPr/>
          <a:lstStyle/>
          <a:p>
            <a:r>
              <a:rPr lang="en-GB" dirty="0"/>
              <a:t>Daniel Keitley</a:t>
            </a:r>
          </a:p>
          <a:p>
            <a:r>
              <a:rPr lang="en-GB" dirty="0"/>
              <a:t>Cambridge Bioinformatics Hackathon 2018</a:t>
            </a:r>
          </a:p>
        </p:txBody>
      </p:sp>
    </p:spTree>
    <p:extLst>
      <p:ext uri="{BB962C8B-B14F-4D97-AF65-F5344CB8AC3E}">
        <p14:creationId xmlns:p14="http://schemas.microsoft.com/office/powerpoint/2010/main" val="29548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D443-FB71-4BD1-98AB-0D8C5B41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40193-2A5C-4D8F-BE69-237B6CE45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0748" cy="4351338"/>
          </a:xfrm>
        </p:spPr>
        <p:txBody>
          <a:bodyPr>
            <a:normAutofit/>
          </a:bodyPr>
          <a:lstStyle/>
          <a:p>
            <a:r>
              <a:rPr lang="en-GB" sz="2000" dirty="0"/>
              <a:t>Explore the Allen Brain Atlases</a:t>
            </a:r>
          </a:p>
          <a:p>
            <a:r>
              <a:rPr lang="en-GB" sz="2000" dirty="0"/>
              <a:t>Create visualisations/an education resource for learning about developmental neurobiology using real data.</a:t>
            </a:r>
          </a:p>
          <a:p>
            <a:r>
              <a:rPr lang="en-GB" sz="2000" dirty="0"/>
              <a:t>Validate experimental research – reproduce findings from literature</a:t>
            </a:r>
          </a:p>
          <a:p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28B65-7A62-485D-967C-C48A4800F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037"/>
          <a:stretch/>
        </p:blipFill>
        <p:spPr>
          <a:xfrm>
            <a:off x="5772709" y="964418"/>
            <a:ext cx="5853682" cy="49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0C02-CD49-4D59-A4F8-4AC72A45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18C09-5872-47AB-A26B-A6A08204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2280" cy="4351338"/>
          </a:xfrm>
        </p:spPr>
        <p:txBody>
          <a:bodyPr/>
          <a:lstStyle/>
          <a:p>
            <a:r>
              <a:rPr lang="en-GB" dirty="0" err="1"/>
              <a:t>BrainSpan</a:t>
            </a:r>
            <a:endParaRPr lang="en-GB" dirty="0"/>
          </a:p>
          <a:p>
            <a:r>
              <a:rPr lang="en-GB" sz="1400" dirty="0"/>
              <a:t>Transcriptome, Microarray, ISH data from various developmental stages from human brain.</a:t>
            </a:r>
          </a:p>
          <a:p>
            <a:r>
              <a:rPr lang="en-GB" sz="1400" dirty="0">
                <a:hlinkClick r:id="rId2"/>
              </a:rPr>
              <a:t>http://www.brainspan.org/</a:t>
            </a:r>
            <a:endParaRPr lang="en-GB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8E2457-ECE9-4E9A-AEA4-60640F255A78}"/>
              </a:ext>
            </a:extLst>
          </p:cNvPr>
          <p:cNvSpPr txBox="1">
            <a:spLocks/>
          </p:cNvSpPr>
          <p:nvPr/>
        </p:nvSpPr>
        <p:spPr>
          <a:xfrm>
            <a:off x="4138486" y="1776578"/>
            <a:ext cx="34780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Developing Mouse Brain Atlas</a:t>
            </a:r>
          </a:p>
          <a:p>
            <a:r>
              <a:rPr lang="en-GB" sz="1400" dirty="0"/>
              <a:t>3D gene expression data and ISH data across developmental stages in mouse. </a:t>
            </a:r>
          </a:p>
          <a:p>
            <a:r>
              <a:rPr lang="en-GB" sz="1400" dirty="0">
                <a:hlinkClick r:id="rId3"/>
              </a:rPr>
              <a:t>http://developingmouse.brain-map.org/</a:t>
            </a:r>
            <a:endParaRPr lang="en-GB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BF8B64-ED9D-4D26-BF00-6385F2B51347}"/>
              </a:ext>
            </a:extLst>
          </p:cNvPr>
          <p:cNvSpPr txBox="1">
            <a:spLocks/>
          </p:cNvSpPr>
          <p:nvPr/>
        </p:nvSpPr>
        <p:spPr>
          <a:xfrm>
            <a:off x="7914528" y="1803372"/>
            <a:ext cx="30022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Google </a:t>
            </a:r>
            <a:r>
              <a:rPr lang="en-GB" dirty="0" err="1"/>
              <a:t>Colab</a:t>
            </a:r>
            <a:endParaRPr lang="en-GB" dirty="0"/>
          </a:p>
          <a:p>
            <a:r>
              <a:rPr lang="en-GB" sz="1600" dirty="0"/>
              <a:t>Google docs for writing/running python code.</a:t>
            </a:r>
          </a:p>
          <a:p>
            <a:r>
              <a:rPr lang="en-GB" sz="1600" dirty="0"/>
              <a:t>Run, experiment and collaborate with python code in the browser. </a:t>
            </a:r>
          </a:p>
        </p:txBody>
      </p:sp>
      <p:pic>
        <p:nvPicPr>
          <p:cNvPr id="1026" name="Picture 2" descr="https://brainmapportal-live-4cc80a57cd6e400d854-f7fdcae.divio-media.net/filer_public/48/a2/48a21f26-704b-4b1f-afd4-b56b2cc32d6e/devhum_nissl-atlas_100134982_1429.png">
            <a:extLst>
              <a:ext uri="{FF2B5EF4-FFF2-40B4-BE49-F238E27FC236}">
                <a16:creationId xmlns:a16="http://schemas.microsoft.com/office/drawing/2014/main" id="{B69A099E-A9B7-47E0-9634-015C912AB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556" y="3893752"/>
            <a:ext cx="1158985" cy="112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rainmapportal-live-4cc80a57cd6e400d854-f7fdcae.divio-media.net/filer_public/c1/47/c147ad15-c4da-4b1f-a291-36207f6bb679/devmouse_e15-cntn2_100047281_42.png">
            <a:extLst>
              <a:ext uri="{FF2B5EF4-FFF2-40B4-BE49-F238E27FC236}">
                <a16:creationId xmlns:a16="http://schemas.microsoft.com/office/drawing/2014/main" id="{97108547-3B37-4C0D-9F0C-EE2DCF17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680" y="3863817"/>
            <a:ext cx="1183647" cy="118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2D4CC5-2C31-48E4-A57E-6B7C268F1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068" y="375370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2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B585-0D63-4EAB-AB3F-9F1A8A19B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26" y="2416561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Some results…</a:t>
            </a:r>
          </a:p>
        </p:txBody>
      </p:sp>
    </p:spTree>
    <p:extLst>
      <p:ext uri="{BB962C8B-B14F-4D97-AF65-F5344CB8AC3E}">
        <p14:creationId xmlns:p14="http://schemas.microsoft.com/office/powerpoint/2010/main" val="41764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4C83-8342-4457-B45E-94D9E3F1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100"/>
            <a:ext cx="10515600" cy="1325563"/>
          </a:xfrm>
        </p:spPr>
        <p:txBody>
          <a:bodyPr/>
          <a:lstStyle/>
          <a:p>
            <a:r>
              <a:rPr lang="en-GB" dirty="0"/>
              <a:t>Neurogenesis</a:t>
            </a:r>
          </a:p>
        </p:txBody>
      </p:sp>
      <p:sp>
        <p:nvSpPr>
          <p:cNvPr id="5" name="AutoShape 4" descr="data:image/png;base64,iVBORw0KGgoAAAANSUhEUgAABA0AAAHhCAYAAAAFw0ezAAAABHNCSVQICAgIfAhkiAAAAAlwSFlz%0AAAALEgAACxIB0t1+/AAAADl0RVh0U29mdHdhcmUAbWF0cGxvdGxpYiB2ZXJzaW9uIDIuMS4yLCBo%0AdHRwOi8vbWF0cGxvdGxpYi5vcmcvNQv5yAAAIABJREFUeJzs3XucVQW9N/4PMA44IyriQOLx0kXN%0AUitLEwwFUQFPF7XXESWh0+VIxzDBFD1mhpmYY2pej5cUTesXHfIxTQuOdyXF1I7PsYvoU3bQlGcE%0AFJzhIsP+/cHTJLJghs3M7Bl4v/+Ctdda+7OXe75sP7PW2j1KpVIpAAAAAO/Qs9IBAAAAgK5JaQAA%0AAAAUUhoAAAAAhZQGAAAAQCGlAQAAAFBIaQAAAAAUqqp0gO5ur732yq677ppevXqlVCplm222yemn%0An57BgweXvc8nn3wyU6dOzfLlyzNo0KBcfPHFGThwYJLk6aefzvXXX58kefHFF5Mkf/7zn1sybLPN%0ANpk5c2bGjRuXP//5z9lmm22SJDU1Nfn617+egw8+OEnWeby5uTm77rprzjnnnLz73e9Okvz0pz/N%0ALbfckubm5uy888654IIL8q53vStJsmDBgvzLv/xLPvKRj2Tu3LlJkvnz52fAgAHp3bt3kmTmzJn5%0Azne+kwcffDDbb799kmSrrbbKSSedlE996lNJkrPOOmutx1evXp3+/fvnrLPOyoc+9KEkyVtvvZVL%0ALrkk06dPz0MPPdSSoTtasGBBvvSlL+UXv/hFu+xvypQpGTVqVA477LA2rX/ZZZflxRdfzOWXX77W%0A8j//+c855phj8uijj2b8+PFpampqeezNN99Mc3NzHnvssXbJDO3NHDaHN0al53CSLFq0KBdccEGe%0AffbZJElVVVU+//nP57jjjsuSJUty3HHHrbX+4sWLs8suu2TmzJntkhnamzlsDm+MrjCHk+Shhx7K%0ANddck9dffz2rVq3KnnvumdNPPz3vfe9789JLL2XEiBEt74NSqZQdd9wx3/jGN/KBD3ygXXJ3KyU2%0AyZ577ll65ZVXWv7+5JNPlg444IDSwoULy9rf0qVLSwcffHDpt7/9balUKpWuu+660o033tjy+JVX%0AXlm65ZZbNpihVCqVTjzxxNIdd9zR8veHH3649NGPfrTU3Nxc+HipVCpdf/31pTFjxpRKpVLpmWee%0AKR188MGlBQsWlEqlUum73/1u6bTTTmtZ9/bbby9NmzZtre2HDx9e+s1vfrPWsjPPPLN09dVXt/z9%0AueeeK+27776lhoaGwsdLpVLp7rvvLg0dOrTl71/+8pdLl19+eeHrZOO8+OKLpf3226+0dOnStZZf%0Adtllpa9//evrrN/c3Fw6/vjjSz/84Q87KyJsNHP478zh7mHSpEml+vr6lvfCn//859KBBx5Yevrp%0Ap9dZt7GxsXTEEUeU7rvvvs6OCW1mDv+dOdw9PPDAA6WDDz649OSTT5ZKpVJp9erVpZ/85CelAw88%0AsPTaa6+V5s+fX9p7773X2ubuu+8uDRs2rLRixYpKRK4olye0s49+9KPZdddd89vf/jZJ8h//8R8Z%0APXp0jjzyyHzuc5/Lyy+/nCT5yle+kunTpydJli5dmqFDh+aPf/xj7r333nzwgx/Mhz/84STJSSed%0AlC9+8Yst+//1r3+dIUOGbHSuj3/841m6dGlef/319a4zYsSI/PGPf0yS7LDDDrnssssyYMCAJMnH%0APvaxvPDCC5ucY88998x2222Xv/71r+td5/DDD8+CBQuyaNGiJMnJJ5+cr33ta63u+6mnnspnP/vZ%0AHHHEETnuuOMyf/78JOs/1ldeeWXOOuusTJgwIcOHD8/xxx+fhQsXJlnTPF922WUZPXp0nn766SxZ%0AsiRnnHFGRo4cmREjRuRnP/tZy/NedtllGTlyZEaOHJnx48dnwYIF613+0ksvtbSTq1evzmWXXZZR%0Ao0Zl1KhROeuss1p+wz9u3LhMnz49J5xwQoYOHZrTTjstpVJpndc8bty4/PznP0+ypuW/4447cvTR%0AR+cTn/hEbr755nXW32233fKBD3wgv/rVr9Zaftddd+XYY49dZ/0bb7wx1dXVOfHEE1s9/tBVmMMb%0AZg5Xdg4nybx587LffvulZ881H8N233333HXXXdlvv/3WWbe+vj4f/ehHN/o3aFBJ5vCGmcOVn8NX%0AXnllTjnllHz0ox9NkvTo0SNjxozJRRdd1HKWyDsdddRRWb58ef70pz+1+t9hc6M06ACrVq1KdXV1%0AFi5cmG9/+9uZPn16Zs+enV133TXXXHNNkuRb3/pWbr755ixatChXXnllPv3pT+f9739/nnvuufTr%0A1y9f/epXM3LkyEyePLllWDQ2NuaVV17J+973vo3KUyqVcvvtt+cjH/lIdthhh/VmnjFjRj7ykY8k%0ASf7hH/4hBxxwQMvjDz/8cMvpUcmaU8Y+9rGPbVSOZM1pQNXV1Xn/+9+/3qw//vGPs/vuu6dfv35J%0A0pJpQ958883867/+a0477bT853/+Z8aPH59TTz01yfqPdZLMnj0755xzTh544IHssssuue6661r2%0A+eyzz+buu+/O/vvvn+9+97vp2bNnfvnLX+Y//uM/cuWVV2bevHl5/vnn86tf/Sq/+MUvMmvWrBxx%0AxBF57LHH1rv87X75y1/m4Ycfzu2335677747S5YsWWuw3X///Zk+fXpmzZqVxx9/PE8//XSrx+GF%0AF17IHXfckWuuuSaXXnppmpub11nn2GOPzZ133tny96eeeirNzc056KCD1lpv3rx5uemmmzJt2rT0%0A6NGj1eeGrsQcXj9z+O8qNYcPOeSQTJ06Ndddd11+//vfZ/Xq1RkwYEB69eq11nqPPvpoHnrooXzj%0AG99o9XmhqzGH188c/rtKzOGmpqb87ne/y7Bhw9bZdtiwYS2XqxRpbm5OdXV1qxk2N0qDdvbQQw/l%0Atddey/7775/+/fvnqaeearnm6GMf+1hL27fTTjvli1/8Ys4444w89NBDOeWUU5IkS5YsyaOPPpop%0AU6bkF7/4RaqrqzNt2rQkyRNPPLFRg+niiy/OqFGjMnTo0FxyySU56aSTCh8fOXJkPvzhD2fJkiW5%0A5JJL1tnPHXfckUceeaQl47x587LTTjultra2TTl++MMfZtSoURk2bFi+9rWvZcKECWv9sP3t8VGj%0ARuXDH/5w5s6dmxtuuGGj/kf1qaeeysCBA1uuUfvkJz+Z//mf/8lf//rX9R7rZE3jvMsuuyRJjjzy%0AyJZGPEkOPfTQlt8CPfDAAxk/fnx69uyZHXbYIUcccURmz56dbbfdNosWLcpdd92VN954I+PGjcvR%0ARx+93uVv9+CDD+boo49OTU1NevXqlWOPPTZz5sxpeXzUqFHp06dPampqsvvuu+eVV15p9Th85jOf%0ASZJ88IMfzIoVK1qa4rcbPXp0/vu//zuvvvpqkuTnP/95PvOZz7S81mTNdXNTpkzJaaedlp133rnV%0A54WuxBxelznctebwGWeckcmTJ+fRRx/Ncccdl0984hO5+uqrs3r16pZ1lixZkm984xu54IILNvgB%0AFroic3hd5nDXmcNLlixJqVRK//7923xsS6VSZsyYkYEDB2b33Xdv83abCzdCbAfjxo1rufHLzjvv%0AnBtuuCG1tbVpbm7OFVdckfvvvz/Nzc1pbGxsuZlGknz2s5/N9773vXz5y19Onz59kiR9+/bN4MGD%0As9tuuyVJxo8fny9/+ctJkjlz5mzUDWXOOOOMlh+av/71rznppJPSo0ePDB8+fJ3Hjz/++Oy///7r%0ANK8/+tGPcvPNN+eWW25JXV1dkjWnYm1MjvHjx+fkk09OsubmT5MmTcpbb72Vz33uc+s8ftppp2XX%0AXXfNrrvu2ub9J2t++OfPn59Ro0a1LKuurs6iRYsyaNCgwmOdpOWGM0my7bbbZsmSJS1/32677Vr+%0AvHTp0kyaNKnlt0ArVqzIqFGjMnDgwFx55ZW56aabcv755+eAAw7Ieeedl5122qlw+dstWrRorefY%0Abrvt1hpqb/+Q2KtXr8LfVr1T3759W9ZPstYH0Lfvd8SIEbnzzjvzz//8z5k1a1Z++tOfrrXOVVdd%0AlYEDB+af/umfWn1O6ArM4Q0zh7vWHO7Zs2eOO+64HHfccWlqasqDDz6Y888/P/3798/xxx+fJPn2%0At7+dww47rKxTn6ESzOENM4e7zhzebrvt0rNnzyxYsGCDvxxrbm5uOZalUinve9/7cs0116z1i7Yt%0AhdKgHdx6662FdzC95557cv/99+e2227LDjvskJ/+9Ke56667Wh6/+uqrc8wxx+T222/P8ccfn4ED%0AB2bQoEEtd4FN1rzZ//aGf+yxx1oG5sYaNGhQhg0blocffrhlSL7d5MmTc/rpp+eTn/xktt566yTJ%0A7bffnh/96Ee57bbbWu5Wm6wZku9sadtqhx12yOjRo/PAAw+0DMm3+9rXvpbPfvazOeGEE9Z6ztYM%0AGDAg73nPe3L77bcXPl50rJM1d6T+mzfeeGOtofXO/V999dXZc88913nsoIMOykEHHZSmpqZcdNFF%0A+d73vpdLLrmkcPnkyZNbtttxxx3Xuqbu9ddfz4477tjm17wpjj322Fx00UV53/vel/e85z0t/ygn%0AyTPPPJOf/vSnLdeGQXdgDredOVzZOdzY2Jgnnnii5T1QU1OTo446Kv/7f//vzJs3L0kya9asPPPM%0AM+Yw3Yo53HbmcGXn8NZbb5399tsvs2fPzhe+8IW1Hrv55ptz2GGHpWfPnunVq9c69wHbUm15NUkn%0AWrhwYXbeeefssMMOWbx4cX75y1+msbExSVpu8nL22Wdn/Pjx+c53vpNkzU1PfvOb3+S5555LksyY%0AMSODBw/OggUL0tzcXPbXq7z55pv59a9/vd7rvz7+8Y9njz32yI033phkzVehXHrppfnBD36w1rB6%0A66238vvf/36t67k2xsqVK/PQQw+tN8fuu++eo446Kt///vc3ar8f+tCH0tDQkGeeeSbJmq+7OeOM%0AM1IqldZ7rJM1p3H97TSnWbNmtdwM5Z0OO+yw/OQnP0my5nq3adOm5Xe/+10effTRnHfeeVm9enVq%0Aamry/ve/Pz169Fjv8rcbNmxY7rzzzixbtiyrVq3KzJkzc+ihh27U6y7XQQcdlCVLluSWW25Z6waI%0Ay5cvz5lnnpmzzz675aY/0J2Zw+syh/+uEnO4R48e+bd/+7e1PtS/9tprmTNnTg444IC89tpr+fa3%0Av50LL7wwNTU1HZoFOoM5vC5z+O8q9Xn41FNPzbXXXpuHH344yd/vI3HLLbe0nKnA3znToAN98pOf%0AzN13350jjjgiu+yySyZNmpR//dd/zbRp0/Lb3/42Z555Zvr06ZPx48fnZz/7We67776MGDEiF154%0AYSZOnJgePXpkjz32yPnnn5+HH354o7/r9uKLL86///u/J1nzg3DUUUdl7Nix611/8uTJGT9+fMaM%0AGZM77rgjjY2Na92ptqqqKt/61rfygQ98IFtttVWbc/zwhz9sufFec3NzPvGJT2TSpEnrXf+rX/1q%0ARo0alc9//vPZcccd17pz/99OfbvlllvWGt59+vTJFVdckfPPPz+NjY3Zaqutcuqpp6ZUKuWb3/xm%0A4bFOkiFDhuS8887LH/7whwwaNGi9N5uaNGlSzjvvvIwcOTJJMnTo0Oy1115pbm7O3XffnZEjR6a6%0Aujo77LBDpk2blgEDBhQuf7tRo0blueeey7HHHptSqZSPf/zjGT9+fJuP66bo2bNnPv3pT+eWW27J%0A1Vdf3bJ89uzZefHFF3P11VevtTxJvv/976/3hj3QVZnDa5jDXWcO19TU5Oabb84ll1ySa6+9Nsma%0A72z/3Oc+l9GjR+ff//3f88Ybb+Scc85ZZ9sf//jH672BG3RV5vAa5nDXmcN/e82XXnppy/Hq1atX%0APvjBD+ZHP/pR+vXr11JssUaPUtH3VsAW4Morr8yrr76aCy64oNJRALZI5jBAZZnDtIXLEwAAAIBC%0ASgMAAACgkMsTAAAAgELONAAAAAAKKQ0AAACAQp3ylYsNDUvL2q5fv5osXtzUzmk6VnfL3N3yJjJ3%0Alu6Wudy8dXVbznfxljOLu9v7IJG5s3S3zN0tb7LlZDaHW7elvBcqqbvlTWTuLN0tc0d8Ju7SZxpU%0AVfWqdISN1t0yd7e8icydpbtl7m55u4vueFxl7hzdLXN3y5vIzN91x+Pa3TJ3t7yJzJ2lu2XuiLxd%0AujQAAAAAKkdpAAAAABRSGgAAAACFlAYAAABAIaUBAAAAUEhpAAAAABRSGgAAAACFlAZARbzyyl9z%0AxBGHZOLEkzJx4kk56aR/zkMPPdDyeH39Bfnnfx7b8vcVK1Zk3Ljj8pe/vNiy7N/+7et54IF7kyR3%0A3nlnPv/5E/LFL56YX//60U57HQDdVXvP4dmzf5lPf/rT5jDARugOn4mr2mUvQLdWX1+9zrLa2qSx%0Acd3lbTFlyso2rbfrrrvlqquuT5IsWfJGvvCFz+WggwanV6+qzJnzSKqrq/OXv7yY3XbbPb17986p%0Ap56eSy+9KJdf/u+ZO/exNDc3Z/jww/PGG6/n6quvzvXX35KmpmW58cbrMmTIJ8rKDlAp75zFmzKH%0Ak7bN4vacwzfddEN+/vP/lfnzG8xhoFvymbiYMw2ALmHbbbdL//47ZuHChXn88V9nzz33yuGHj8y9%0A985qWedjHzswdXUDcvfdd+a6667K5MlTkiRPPvlEBg8enJqa2uy4444588xvVOplAHRbmzqHP/ax%0AA7PNNtuYwwCboCt+JlYaAF3CK6/8NUuWvJEBAwbmP//zVxkx4sgcccTaAzJJJk6cnGuuuTyHHDI8%0AO+00qGXb5cuX58wzJ+fkk7+cJ598ohIvAaBb29Q5vGLF8nzlK18xhwE2QVf8TOzyBKBi/ud//pKJ%0AE09KklRXV+ecc87LW2+9lSefnJszz/xGampqU11dneee+2P22uv9SZJXXnk5/frtkN///tmW/ZRK%0Ayeuvv54LLrg4Cxa8mlNOmZCf/ewX6dGjR0VeF0B30Z5z+I033sgNN1ybZ5993hwG2Ahd/TOx0gCo%0AmLdfv/U3s2f/Ms3NzTn55H9Jsmbw3XffrOy11/uzatWqXHppfaZNuzjXX39NHnrogRx66PDssMMO%0A+chHPpKqqqrsvPM/pKamNq+/vjj9+u1QiZcF0G205xzed9/9zGGAMnT1z8QuTwC6lP/8z1/lnHO+%0AnZtv/nFuvvnHufbam/LAA/elVCplxowf5aMfPSC77rp7Jk48Lddff3WWLVuWAw88KI8//nhWr16d%0AN954PcuWNWW77bav9EsB6JbKncNPPfUbcxignXSlz8TONAC6jDfeeD3/5/+8kIMOGtKybKedBmXQ%0AoJ3z3//9TO6++87cdNOPkiTvete7csQRozJ9+g05+eSvZeTIkZkw4Z+TJJMnn5GePXWiABtrU+bw%0AsGEjctxxx2XVqmZzGGATdLXPxD1KpVKptZXq6+vz1FNPZdWqVZkwYULuv//+/O53v8v2269pLb70%0ApS9l2LBh692+oWFpWeHq6vqWvW2ldLfM3S1vInNn6W6Zy81bV9e3A9K0v02dw0l5s7i7vQ8SmTtL%0Ad8vc3fImW07m7jKHly1blrPOOisLFy7MihUrcvLJJ+f9739/pkyZkubm5tTV1eXiiy9OdfX6v5rN%0AZ+Kuq7vlTWTuLN0tc0d8Jm71TIPHH388zz//fGbMmJHFixfnmGOOyUEHHZTTTjstw4cP3+gwAGwc%0Acxig8h544IHss88++Zd/+Ze8/PLL+eIXv5j9998/Y8eOzejRo3PppZdm5syZGTt2bKWjArSrVkuD%0AAw44IPvtt1+SZNttt82yZcvS3Nzc4cEAWMMcBqi8o446quXPr7zySgYOHJi5c+fmvPPOS5IMHz48%0AN910k9IA2Oy0eoFDr169UlNTkySZOXNmDjnkkPTq1Su33XZbxo8fn8mTJ2fRokUdHhRgS2UOA3Qd%0Axx9/fE4//fScffbZWbZsWcvlCP37909DQ0OF0wG0vzbd0yBJ7r333lx33XW56aab8uyzz2b77bfP%0A3nvvneuvvz6vvvpqzj333PVuu2pVc6qqerVbaFifqVM7dzvoTJsyhxOzmM5jFrO5+8Mf/pApU6ak%0AoaEhjz/+eJLkL3/5S84888z85Cc/We925nAHMHCgw7Xp2xMeeeSRXHvttfnBD36Qvn37ZvDgwS2P%0AHXbYYZnayg/d4sVNZYXrbjedSLpf5u6WN9lw5sbG9d98aEMaGlZuSqRWbW7HuSva3G+EuKlzOClv%0AFne390Eic2fpbrN4czvGXdXmfCPEZ599Nv37989OO+2UvffeO83Nzamtrc3y5cvTp0+fLFiwIAMG%0ADNjgPnwmbn81jSvK2q7pHdkc484hc8friM/ErV6esHTp0tTX1+e6665ruUv3Kaeckvnz5ydJ5s6d%0Amz322GOjQwHQNuYwQOU9+eSTuemmm5Ikr732WpqamjJkyJDMmjUrSTJ79uwMHTq0khEBOkSrZxrc%0Ac889Wbx4cSZNmtSy7Nhjj82kSZOy9dZbp6amJhdeeGGHhgQ2L1deeVmee+4PWbRoYZYvX55Bg3bO%0AtttulzlzHs6++34oSbJixfKceOIXcuihw/P000/m3HPPyu67v6flsY9/fEi+/OWvJEl++tP/Lw88%0AMDtvvdWco476VI499p8q9to6gjkMdASzeOMcf/zx+cY3vpGxY8dm+fLlOffcc7PPPvvkzDPPzIwZ%0AMzJo0KAcffTRlY4JdCPdZQ63WhqMGTMmY8aMWWf5Mccc0y4BgMqrf2LaOstqa3unscxT/qYcePYG%0AHz/llMlJknvuuSt/+tP/ycSJa/5n+B//cUSuuur6JMmrr76ayZNPzqGHrvlKwQ9/eP985zv1SZLV%0Aq1dn8uSv5plnfpsdd6zLPffclZ///H/l//7fJTnhhGNz5JGjs80225SVvSsyh2HL8M5ZvClzODGL%0A21ufPn1yySWXrLN8+vTpFUgDdASfiYu1enkCQCUsXrwwdXXF14b27Nkze+21d+bP/5/stNOgXHPN%0AD1JVVZWtttoqffr0SWPjm52cFmDzZBYDVFZXmMNtuhEiQGd48803M3HiSWluXpWXXnop5523btub%0AJE1NTXniicdzxBEj07Nnz5avI3ziicez3XbbZ+DAd3VmbIDNilkMUFldbQ4rDYAuY5tttmk5FWvh%0Awtdy6qkn55prbkiS/Nd/PZ2JE0/K6tWr89JL8zNhwlezxx57tWz7X//1X7n66u+nvv77FckOsLkw%0AiwEqq6vNYaUB0CX1779j3v3u9+SFF55P8vfrt0qlUiZM+ELe+96/f1vA88/Py7Rp38p3v3up32wB%0AtCOzGKCyusIcdk8DoEtauXJl/vSnF7Lzzv+w1vIePXrklFMm59JLL8rq1avT3NycCy/8dq644ors%0AtNOgCqUF2DyZxQCV1RXmsDMNgC7jb9dvJWu+Qua448Zm4MB35eWXX1prvX33/VAGDdo5d911R3ba%0AaVBeeeWv+da3vpWVK1clSU4++Wv5wAf26fT8AJsDsxigsrraHO5RKpVKm7yXVjQ0LC1ru7q6vmVv%0AWyndLXN3y5tsOHN9fXVZ+5wyZeWmRGrV5nacu6Jy89bV9e2ANF1TucenO70PEpk7S3ebxZvbMe6q%0AyslsDrduS3kvlKOmvvgGca1pmrL2V+E5xp1D5o7XEZ+JXZ4AAAAAFHJ5AgAA0KK9fnsPbB6caQAA%0AAAAUUhoAAAAAhVyeAECX4rRYOkv9E+W916Yc6L0GwJbDmQYAAABAIWcaAJ3uyisvy3PP/SGLFi3M%0A8uXLM2jQztl22+0yZ87D2XffDyVZ8520J574hRx66PA8/fSTOffcs7L77u9peezjHx+SL3/5K0mS%0ABQtezYQJn8+++34kEydOqtjrAuhOzGKAyuouc1hpABSfDl7bOzWNK8raX2uniZ9yyuQkyT333JU/%0A/en/tAy1f/zHEbnqquuTJK+++momTz45hx46PEny4Q/vn+98pz5Jsnr16kye/NU888xv86EPfSQX%0AXvjtDB48OG++ubysvABdwTqzeBPmcGIWA2wsn4mLuTwB6JIWL16YuroBhY/17Nkze+21d+bP/58k%0AybRpF+e9731vZ8YD2CKYxQCV1RXmsDMNgC7jzTffzMSJJ6W5eVVeeumlnHde8U3Kmpqa8sQTj+eI%0AI0YmSWpqajszJsBmzSwGqKyuNoeVBkCXsc0227ScirVw4Ws59dSTc801NyRJ/uu/ns7EiSdl9erV%0Aeeml+Zkw4avZY4+9KhkXYLNkFgNUVlebw0oDoEvq33/HvPvd78kLLzyf5O/Xb5VKpUyY8IW89717%0AVDghwObPLAaorK4wh93TAOiSVq5cmT/96YXsvPM/rLW8R48eOeWUybn00ouyevXqCqUD2DKYxQCV%0A1RXmsDMNgC7jb9dvJWu+Qua448Zm4MB35eWXX1prvX33/VAGDdo5d911R4YM+UTOO++cvPHG4jQ2%0ANuWPf/x9vv71s/Lud7+nEi8BoNsziwEqq6vNYaUBUPh1MLV1fdPUsLRDn/eooz611t8femhu4Xr7%0A7/+x7L//x9ZaNnXqBS1/vuqq61NX1zcNHZwXoCO9cxZ3xhxOzGKAv/GZuJjSAAAA2GRrfcf9Jny3%0APdC1uKcBAAAAUEhpAAAAABRSGgAAAACFlAYAAABAIaUBAAAAUMi3JwBAN1BfX13WdlOmrGznJF1P%0A/RPTWl2ntrZ3Gt3JHQA2mjMNAAAAgEJKAwAAAKCQ0gAAAAAopDQAAAAACikNAAAAgEJKAwAAAKCQ%0A0gAAAAAopDQAAAAACikNAAAAgEJKAwAAAKCQ0gAAAAAopDQAAAAACikNAAAAgEJKAwAAAKCQ0gAA%0AAAAopDQAAAAACikNAAAAgEJKAwAAAKCQ0gAAAAAopDQAAAAACikNAAAAgEJKAwAAAKCQ0gAAAAAo%0ApDQAAAAACikNAAAAgEJKAwAAAKCQ0gAAAAAopDQAAAAACikNAAAAgEJKAwAAAKCQ0gAAAAAoVFXp%0AAAAA0B3U19fnqaeeyqpVqzJhwoTcf//9+d3vfpftt98+SfKlL30pw4YNq2xIgHamNAAAgFY8/vjj%0Aef755zNjxowsXrw4xxxzTA7+eZxsAAAgAElEQVQ66KCcdtppGT58eKXjAXQYpQEAALTigAMOyH77%0A7Zck2XbbbbNs2bI0NzdXOBVAx3NPAwAAaEWvXr1SU1OTJJk5c2YOOeSQ9OrVK7fddlvGjx+fyZMn%0AZ9GiRRVOCdD+nGkAAABtdO+992bmzJm56aab8uyzz2b77bfP3nvvneuvvz5XXXVVzj333PVu269f%0ATaqqepX1vHV1fcuNvPFqe7fPbtppPx2htuB4duoxbicyd47ulrm98yoNAACgDR555JFce+21+cEP%0AfpC+fftm8ODBLY8ddthhmTp16ga3X7y4qaznravrm4aGpWVtW46axhWbvI/a2t5pbIf9dJSmdxzP%0Azj7G7UHmztHdMpebd0NFg8sTAACgFUuXLk19fX2uu+66lm9LOOWUUzJ//vwkydy5c7PHHntUMiJA%0Ah3CmAQAAtOKee+7J4sWLM2nSpJZlxx57bCZNmpStt946NTU1ufDCCyuYEKBjKA0AAKAVY8aMyZgx%0AY9ZZfswxx1QgDUDncXkCAAAAUEhpAAAAABRSGgAAAACFlAYAAABAIaUBAAAAUKhN355QX1+fp556%0AKqtWrcqECROy7777ZsqUKWlubk5dXV0uvvjiVFdXd3RWgC2WOQwAQCW0Who8/vjjef755zNjxows%0AXrw4xxxzTAYPHpyxY8dm9OjRufTSSzNz5syMHTu2M/ICbHHMYQAAKqXVyxMOOOCAXH755UmSbbfd%0ANsuWLcvcuXMzYsSIJMnw4cPz2GOPdWxKgC2YOQwAQKW0eqZBr169UlNTkySZOXNmDjnkkDz66KMt%0Ap8H2798/DQ0NG9xHv341qarqVVbAurq+ZW1XSd0tc3fLm6w/c21tufvrvQlp2vocm89x7qq6W962%0Aao85nJQ/izv9uNaW9/NY+7ac3fG90FrmSsy3qVNbW6NrzOLaNr5n2rpea67+3SVlbTd12NSN3mZz%0AfC8D0L206Z4GSXLvvfdm5syZuemmm3LkkUe2LC+VSq1uu3hxU1nh6ur6pqFhaVnbVkp3y9zd8iYb%0AztzYWN413Q0NKzclUqs2t+PcFZWbtzt9uN2UOZyUN4sr8T6oaVxR1nZN/y9nd3vvJm3LXIn5tqHn%0ArK3tncYy/1utT7lZ25KjI/JurI19X26u7+WibQDoutr07QmPPPJIrr322txwww3p27dvampqsnz5%0A8iTJggULMmDAgA4NCbClM4cBAKiEVkuDpUuXpr6+Ptddd1223377JMmQIUMya9asJMns2bMzdOjQ%0Ajk0JsAUzhwEAqJRWL0+45557snjx4kyaNKll2Xe/+92cc845mTFjRgYNGpSjjz66Q0MCbMnMYQAA%0AKqXV0mDMmDEZM2bMOsunT5/eIYEAWJs5DABApbTpngYAAADAlkdpAAAAABRSGgAAAACFlAYAAABA%0AIaUBAAAAUEhpAAAAABRSGgAAAACFlAYAAABAIaUBAAAAUEhpAAAAABRSGgAAAACFlAYAAABAIaUB%0AAAAAUEhpAAAAABRSGgAAAACFlAYAAABAIaUBAAAAUEhpAAAAABRSGgAAAACFlAYAAABAIaUBAAAA%0AUEhpAAAAABRSGgAAAACFlAYAAABAIaUBAAAAUEhpAAAAABRSGgAAAACFlAYAAABAoapKBwBg81RT%0AP63SEdqk3JxNU85u5yQAAF2PMw0AAACAQkoDAAAAoJDSAAAAACikNAAAAAAKKQ0AAACAQkoDAAAA%0AoJDSAAAAACikNAAAAAAKKQ0AAACAQkoDAAAAoJDSAAAAACikNAAAAAAKKQ0AAACAQkoDAAAAoJDS%0AAAAAAChUVekAUKS+vnq9j9XWJo2N638cgL/b0DwFAGiNMw0AAACAQs40AACANqivr89TTz2VVatW%0AZcKECdl3330zZcqUNDc3p66uLhdffHGqq53dA2xelAYAANCKxx9/PM8//3xmzJiRxYsX55hjjsng%0AwYMzduzYjB49OpdeemlmzpyZsWPHVjoqQLtyeQIAALTigAMOyOWXX54k2XbbbbNs2bLMnTs3I0aM%0ASJIMHz48jz32WCUjAnQIpQEAALSiV69eqampSZLMnDkzhxxySJYtW9ZyOUL//v3T0NBQyYgAHcLl%0ACQAA0Eb33ntvZs6cmZtuuilHHnlky/JSqdTqtv361aSqqldZz1tX17es7cpS27t9dtNO++kItQXH%0As1OPcTuRuXN0t8ztnVdpAAAAbfDII4/k2muvzQ9+8IP07ds3NTU1Wb58efr06ZMFCxZkwIABG9x+%0A8eKmsp63rq5vGhqWlrVtOWoaV2zyPmpre6exHfbTUZrecTw7+xi3B5k7R3fLXG7eDRUNLk8AAIBW%0ALF26NPX19bnuuuuy/fbbJ0mGDBmSWbNmJUlmz56doUOHVjIiQIdwpgEAALTinnvuyeLFizNp0qSW%0AZd/97ndzzjnnZMaMGRk0aFCOPvroCiYE6BhKAwAAaMWYMWMyZsyYdZZPnz69AmkAOo/LEwAAAIBC%0ASgMAAACgkNIAAAAAKKQ0AAAAAAopDQAAAIBCSgMAAACgkK9cBGCzUFM/bc0fanunpnFFZcNsQEvO%0At2tT5qkdEQcAYIOcaQAAAAAUUhoAAAAAhZQGAAAAQCGlAQAAAFBIaQAAAAAUUhoAAAAAhZQGAAAA%0AQCGlAQAAAFBIaQAAAAAUUhoAAAAAhZQGAAAAQCGlAQAAAFCoTaXBvHnzcvjhh+e2225Lkpx11ln5%0A1Kc+lXHjxmXcuHF58MEHOzIjwBbPHAYAoBKqWluhqakp559/fgYPHrzW8tNOOy3Dhw/vsGAArGEO%0AAwBQKa2eaVBdXZ0bbrghAwYM6Iw8ALyDOQwAQKW0eqZBVVVVqqrWXe22227L9OnT079//3zzm9/M%0ADjvssN599OtXk6qqXmUFrKvrW9Z2ldTdMndk3qlTy9uutra1x3uXt+P1uPrq8va3Ma+vu70vku6X%0Aubvlbav2mMNJ+bO47OPazj+nG/XUnfDcF19d3nGZup5srWWuTecfzwczdcMrrGdWD2ttu/Woqyvv%0ANbb1v3dnvC82pJyfpe4417pjZgDWr9XSoMhnPvOZbL/99tl7771z/fXX56qrrsq555673vUXL24q%0AK1xdXd80NCwta9tK6W6ZOzpvY2N1u++ztrZ3GhtXtPt+y9HQsLJN63W390XS/TKXm7e7frjd2Dmc%0AlDeLN+V9UFOhn9POmhGNKe85irZrS+Zyn29TrKxetd7Hqreqysq3ih9vXFle1rbO1HWerw3/vbvC%0Avx0b+7PU3eZwUl7m7jqHAbYUZX17wuDBg7P33nsnSQ477LDMmzevXUMBsGHmMAAAnaGs0uCUU07J%0A/PnzkyRz587NHnvs0a6hANgwcxgAgM7Q6uUJzz77bC666KK8/PLLqaqqyqxZs3LiiSdm0qRJ2Xrr%0ArVNTU5MLL7ywM7ICbJHMYQAAKqXV0mCfffbJrbfeus7ykSNHdkggANZmDgMAUCllXZ4AAAAAbP6U%0ABgAAAEAhpQEAAABQSGkAAAAAFFIaAAAAAIWUBgAAAEAhpQEAAABQSGkAAAAAFFIaAAAAAIWUBgAA%0AAEAhpQEAAABQSGkAAAAAFFIaAAAAAIWUBgAAAEAhpQEAAABQSGkAAAAAFFIaAAAAAIWUBgAAAEAh%0ApQEAAABQSGkAAAAAFFIaAAAAAIWUBgAAAEAhpQEAAABQSGkAAAAAFFIaAAAAAIWUBgAAAEAhpQEA%0AAABQqKrSAWBLVf/EtLK2m3Lg2e2cBOhMc+b0WmdZdXWycuW6y9dycAcF6gBzqs8va7v6J5rbOQkA%0AsKmcaQAAAAAUUhoAAAAAhZQGAAAAQCGlAQAAAFBIaQAAAG0wb968HH744bntttuSJGeddVY+9alP%0AZdy4cRk3blwefPDBygYE6AC+PQEAAFrR1NSU888/P4MHD15r+WmnnZbhw4dXKBVAx3OmAQAAtKK6%0Aujo33HBDBgwYUOkoAJ1KaQAAAK2oqqpKnz591ll+2223Zfz48Zk8eXIWLVpUgWQAHcvlCQAAUIbP%0AfOYz2X777bP33nvn+uuvz1VXXZVzzz13vev361eTqqpeZT1XXV3fcmNuvNre7bObdtpPR6gtOJ6d%0Aeozbicydo7tlbu+8SgMAACjD2+9vcNhhh2Xq1KkbXH/x4qaynqeurm8aGpaWtW05ahpXbPI+amt7%0Ap7Ed9tNRmt5xPDv7GLcHmTtHd8tcbt4NFQ0uTwAAgDKccsopmT9/fpJk7ty52WOPPSqcCKD9OdMA%0AAABa8eyzz+aiiy7Kyy+/nKqqqsyaNSsnnnhiJk2alK233jo1NTW58MILKx0ToN0pDQAAoBX77LNP%0Abr311nWWjxw5sgJpADqPyxMAAACAQkoDAAAAoJDSAAAAACjkngawCeqfmNam9br61w4BdAVzfl3e%0A99cfPKS5nZMAAH/jTAMAAACgkNIAAAAAKKQ0AAAAAAopDQAAAIBCSgMAAACgkNIAAAAAKKQ0AAAA%0AAAopDQAAAIBCSgMAAACgkNIAAAAAKKQ0AAAAAAopDQAAAIBCSgMAAACgkNIAAAAAKKQ0AAAAAAop%0ADQAAAIBCVZUOAADd0RFzzq90BACADudMAwAAAKCQ0gAAAAAopDQAAAAACikNAAAAgEJKAwAAAKCQ%0A0gAAAAAopDQAAAAACikNAAAAgEJKAwAAAKCQ0gAAAAAopDQAAAAACrWpNJg3b14OP/zw3HbbbUmS%0AV155JePGjcvYsWNz6qmnZuXKlR0aEmBLZw4DAFAJrZYGTU1NOf/88zN48OCWZVdccUXGjh2bH//4%0Ax9ltt90yc+bMDg0JsCUzhwEAqJRWS4Pq6urccMMNGTBgQMuyuXPnZsSIEUmS4cOH57HHHuu4hABb%0AOHMYAIBKqWp1haqqVFWtvdqyZctSXV2dJOnfv38aGho6Jh0A5jAAABXTamnQmlKp1Oo6/frVpKqq%0AV1n7r6vrW9Z2ldTdMndk3trajtpv747Z8cbaiBztlbkz31/ey91DW+ZwUv4sLvu4VvDntDNmxP/r%0AbNpxfxv+J7kSc6+6lY8J1Vtt8seIdlFb27Yclf63o5yfpe4417pj5s1VTf20SkcANgNl/WtfU1OT%0A5cuXp0+fPlmwYMFap8wWWby4qaxwdXV909CwtKxtK6W7Ze7ovI2N7fypOms+9DU2rmj3/ZaljTna%0AM3Nnvb+2lPdyd/1wu7FzOClvFm/K+6CmQj+nnTUjVq4srwwvUl1dlZUrV21wnUrMvZXV689UvVVV%0AVr614cydpbGxudV1usK/HRv7s9Td5nBSXubuOocBthRlfeXikCFDMmvWrCTJ7NmzM3To0HYNBcCG%0AmcMAAHSGVs80ePbZZ3PRRRfl5ZdfTlVVVWbNmpXvfe97OeusszJjxowMGjQoRx99dGdkBdgimcMA%0AAFRKq6XBPvvsk1tvvXWd5dOnT++QQACszRwGAKBSyro8AQAAANj8KQ0AAACAQkoDAAAAoJDSAAAA%0AACikNAAAAAAKKQ0AAACAQkoDAAAAoJDSAAAAACikNAAAAAAKVVU6AAAAsAFTp6amcUWlU2xWauqn%0Arb2gtnebjnHTlLPb5/naqNzng/bkTAMAAACgkNIAAAAAKNS1L08o81Qsp/F0f3Oqz1/vY9Wpysrq%0AVYWPHbzym+3+fBtycFlbbZr6J8o7vW3KgX4uoDs7Yk55c2pTzBne6U/Jepj9AFSKMw0AAACAQkoD%0AAAAAoJDSAAAAACikNAAAAAAKKQ0AAACAQkoDAAAAoJDSAAAA2mDevHk5/PDDc9tttyVJXnnllYwb%0ANy5jx47NqaeempUrV1Y4IUD7UxoAAEArmpqacv7552fw4MEty6644oqMHTs2P/7xj7Pbbrtl5syZ%0AFUwI0DGUBgAA0Irq6urccMMNGTBgQMuyuXPnZsSIEUmS4cOH57HHHqtUPIAOU1XpAAAA0NVVVVWl%0Aqmrtj87Lli1LdXV1kqR///5paGioRDSADqU0AACATVQqlVpdp1+/mlRV9Spr/7W1vcvarpK6W+a2%0A5K2t61vmzss7FrVXX7LBx+vW98DUqWU9X2eoK/cYVlB3y9zeeZUGAABQhpqamixfvjx9+vTJggUL%0A1rp0ocjixU1lPU9dksbGFWVtWym1tb27Vea25m1qWFrW/ms64FhsKHO5OTtaXV3fNHTRbOvT3TKX%0Am3dDRYN7GgAAQBmGDBmSWbNmJUlmz56doUOHVjgRQPtzpgEAALTi2WefzUUXXZSXX345VVVVmTVr%0AVr73ve/lrLPOyowZMzJo0KAcffTRlY4J0O6UBgAA0Ip99tknt9566zrLp0+fXoE0AJ3H5QkAAABA%0AIaUBAAAAUEhpAAAAABRSGgAAAACFlAYAAABAIaUBAAAAUEhpAAAAABRSGgAAAACFlAYAAABAoapK%0ABwAAAOgOauqnVToCdDpnGgAAAACFlAYAAABAIaUBAAAAUEhpAAAAABRSGgAAAACFlAYAAABAIaUB%0AAAAAUKiq0gE6Qrnfn9o05ex2TkJnm1N9fqUjAAAAbDacaQAAAAAUUhoAAAAAhZQGAAAAQCGlAQAA%0AAFBIaQAAAAAUUhoAAAAAhZQGAAAAQCGlAQAAAFBIaQAAAAAUUhoAAAAAhZQGAAAAQCGlAQAAAFBI%0AaQAAAAAUUhoAAAAAhZQGAAAAQKGqSgege6ivr650hC5pzq97tWm96q2SlW+tve7BQ5o7IhIAXVT9%0AE9M2av3a2t5pbFzRQWkAoG2caQAAAAAUUhoAAAAAhVyeAAAAsBmpqd+4y6H+pmnK2e2chM2BMw0A%0AAACAQkoDAAAAoJDSAAAAACikNAAAAAAKKQ0AAACAQkoDAAAAoJDSAAAAACikNAAAAAAKKQ0AAACA%0AQlXlbDR37tyceuqp2WOPPZIke+65Z775zW+2azAANswsBgCgo5VVGiTJgQcemCuuuKI9swCwkcxi%0AAAA6kssTAAAAgEJllwYvvPBCvvKVr+SEE07InDlz2jMTAG1kFgMA0JHKujxh9913z8SJEzN69OjM%0Anz8/48ePz+zZs1NdXV24fr9+Namq6lVWwNra3mVtV9Zz1fVtl/3UtdN+Oktb8v6mdmrHB3mb6lbe%0AmtVblX1lTcW8M3Ntbee+hnLel5vje3lz0imzeOrU1JUbsBPn9zpP3QnPvZ7DvAn765iZ8GIeLHvb%0A6q2GtfJ415jFbZ2nnfmZor1sauZKzMUtbRZ3hgdffDArV67a6O0O3nloB6QBtjRl/Ws/cODAHHXU%0AUUmSXXfdNTvuuGMWLFiQXXbZpXD9xYubygpXl6SxcUVZ25ajqWHpJu+jrq5vGtphP52lrXlXvrXx%0A/1B1lOqtqrpUnrYoytzY2NypGTb2fbm5vpeLtuuuOmMWd/Ycbg+1tb07JfPKleWV4UWqq6vK+h+C%0AtmjutbrsbTc0a7vSLG7LPO2s90V7ao/MnT3Hy5nF3XkOA2wJyro84c4778yNN96YJGloaMjChQsz%0AcODAdg0GwIaZxQAAdLSyzjQ47LDDcvrpp+e+++7LW2+9lalTp673dFgAOoZZDABARyurNNhmm21y%0A7bXXtncWADaCWQwAQEfzlYsAAABAIaUBAAAAUEhpAAAAABRSGgAAAACFlAYAAABAobK+PQEAALZ0%0Ac+fOzamnnpo99tgjSbLnnnvmm9/8ZoVTAbQvpQEAAJTpwAMPzBVXXFHpGAAdxuUJAAAAQCGlAQAA%0AlOmFF17IV77ylZxwwgmZM2dOpeMAtDuXJwAAQBl23333TJw4MaNHj878+fMzfvz4zJ49O9XV1YXr%0A9+tXk6qqXhv9PC++mJTzsf031Y9t9DZJMmz3YWVt9061tb3bZT+dpbvlTdo/c21d33bdX5G6TniO%0A9tbdMrd3XqUBAACUYeDAgTnqqKOSJLvuumt23HHHLFiwILvsskvh+osXN5X9XM3Nqzd6m5UrN36b%0AJGlsXFHWdm9XW9u7XfbTWbpb3qRjMjc1LG3X/b1TXV3fNHTwc7S37pa53LwbKhpcngAAAGW48847%0Ac+ONNyZJGhoasnDhwgwcOLDCqQDaV5c+0+DBFx/MypWrNnq7g3ceWtbz1dRPK2u7tdT2Tk0bG7+p%0AmVr200yZsrLsbdky1T+xce/vv7XXUw48u4MSAV3dlx5+eL2P9erVc72/+bzxkEM6KlKhOb9u/XTv%0A6q2SlW+tvd7BQ5o7KhJbiMMOOyynn3567rvvvrz11luZOnXqei9NAOiuunRpAAAAXdU222yTa6+9%0AttIxADqUyxMAAACAQkoDAAAAoJDSAAAAACikNAAAAAAKKQ0AAACAQkoDAAAAoJDSAAAAACikNAAA%0AAAAKKQ0AAACAQkoDAAAAoJDSAAAAACikNAAAAAAKKQ0AAACAQkoDAAAAoFBVpQNsyY6Yc37Z29bX%0Af7NdMtTWJo2N1a2v2IZV2Dhzft2rrO0OHtLczkk2rP6JaWVtN+XAs9s5CXSMOXPK+1lk/b708MNl%0AbXfjIYe0cxIAYFM50wAAAAAopDQAAAAACikNAAAAgEJKAwAAAKCQ0gAAAAAopDQAAAAACikNAAAA%0AgEJKAwAAAKCQ0gAAAAAopDQAAAAACikNAAAAgEJKAwAAAKCQ0gAAAAAopDQAAAAACikNAAAAgEJK%0AAwAAAKBQVaUDdIQ5Lz9S1nYH7zy0vOeb06vlz9XVycqVvTawdmXNqT5/rb9Xpyorq1dVKA2wOXv7%0AbNwYBx/c3M5JNmx+r4fL2m6X5kPaOcmGlZsTAGBTONMAAAAAKKQ0AAAAAAopDQAAAIBCSgP+//bu%0AJySqfo/j+GdyKPDRLMOxuAY3JKIEF0U3uEP6KCbVqlUYuAjsD2i0iR7CCltcfMgkiDaWEESbBBcR%0AtBCC4kbNLW0haIEVFGqWTpI4pYXznLu413kee05HO8/MOb+j79eq8XA8n/kKH+XbOQoAAAAAgK1F%0A+YsQAQAAAAA/Jrul2dV5n39pDNQ18WO40wAAAAAAANhiaQAAAAAAAGyxNAAAAAAAALZYGgAAAAAA%0AAFssDQAAAAAAgC2WBgAAAAAAwBZLAwAAAAAAYIulAQAAAAAAsMXSAAAAAAAA2GJpAAAAAAAAbIX9%0ADuDk9Wspmfzxvcb69b+5ut7N/zx0dd56lbk6bzDr367OA4Kg5Umzq/N++UdjmpPAL+47LprWHJni%0A9v2tT7r7noH0e/goy9V50X8m05wkc+hiAMBfxZ0GAAAAAADAFksDAAAAAABgy+jHEwAAAAC4Mzjo%0A7v8HH7529+iO/n4/9c/ly8P6+nVmYee9/tnd9SRFo+4eF3o4/GDO64Xmjf5tp6vree3b97dQbt9f%0AdssCH4X6aYWyP31xdY10WXDWWf/PfO5nd9dz+7jXD+ecdeFXd+c54E4DAAAAAABgi6UBAAAAAACw%0AxdIAAAAAAADYYmkAAAAAAABssTQAAAAAAAC2WBoAAAAAAABbLA0AAAAAAIAtlgYAAAAAAMAWSwMA%0AAAAAAGAr7PbE5uZm9fb2KhQKqbGxUaWlpenMBQBYALoYAPxFDwNY7FwtDZ48eaI3b96oo6NDr169%0AUmNjozo6OtKdDQDggC4GAH/RwwCWAlePJ8RiMVVVVUmSiouLNTExoUQikdZgAABndDEA+IseBrAU%0AuFoaxONxrV69OvU6Pz9fY2NjaQsFAJgfXQwA/qKHASwFrn+nwR9ZluV4vKAg19XnPXj/vqvz4ORf%0AfgcAMsZt1ywWGenic+f0k8s8dS7PS4cfyexnTszF12JxWMpdzM/EwVHtd4A0+d73O5Pfn9ufK9L2%0AeS786upaF9xezy0XOWelu4dd3WkQiUQUj8dTr0dHR1VQUJC2UACA+dHFAOAvehjAUuBqaRCNRtXV%0A1SVJ6u/vVyQSUU5OTlqDAQCc0cUA4C96GMBS4OrxhK1bt6qkpEQ1NTUKhUJqampKdy4AwDzoYgDw%0AFz0MYCkIWfM9fAUAAAAAAJYkV48nAAAAAACAxY+lAQAAAAAAsJWWP7n4VzU3N6u3t1ehUEiNjY0q%0ALS1NHXv06JEuXryorKwslZWVqaGhwcekv3PKXFlZqbVr1yorK0uS1NraqsLCQr+ipgwMDKi+vl4H%0ADx5UbW3tnGOmztkps4lzbmlp0dOnTzUzM6OjR4+quvr3P3hj6oydMps446mpKZ06dUofPnzQly9f%0AVF9fr4qKitRxU+ccBHSxN4LWxUHrYYkuzjR6OHPoYW8ErYel4HUxPZx5nnax5bPHjx9bR44csSzL%0Asl6+fGnt379/zvE9e/ZYb9++tZLJpHXgwAHrxYsXfsScY77MFRUVViKR8CPad3369Mmqra21zpw5%0AY924ceNPx02c83yZTZtzLBazDh06ZFmWZY2Pj1vl5eVzjps44/kymzZjy7KsO3fuWFevXrUsy7KG%0Ahoas6urqOcdNnHMQ0MXeCFoXB62HLYsu9gI9nBn0sDeC1sOWFbwupoe94WUX+/54QiwWU1VVlSSp%0AuLhYExMTSiQSkqTBwUHl5eVp3bp1WrZsmcrLyxWLxfyMK8k5s6mWL1+u9vZ2RSKRPx0zdc5OmU20%0Afft2Xbp0SZK0cuVKTU1NKZlMSjJ3xk6ZTbV3714dPnxYkjQyMjJny2vqnIOALvZG0Lo4aD0s0cVe%0AoIczgx72RtB6WApeF9PD3vCyi31/PCEej6ukpCT1Oj8/X2NjY8rJydHY2Jjy8/PnHBscHPQj5hxO%0AmWc1NTVpeHhY27Zt04kTJxQKhfyImhIOhxUO23+5TZ2zU+ZZJs05KytL2dnZkqTOzk6VlZWlbmEy%0AdcZOmWeZNOM/qqmp0bt379TW1pb6mKlzDgK62BtB6+Kg9bBEF3uJHk4vetgbQethKXhdTA97y4su%0A9n1p8C0rgH8B8tvMx48f186dO5WXl6eGhgZ1dXVp9+7dPqVbvEyd8927d9XZ2alr1675HWXBvpfZ%0A1BlL0s2bN/X8+XOdPHlSt2/fNqa4Fwu6GAth8ozp4syjhzOLHsZCmTpnetgbXnSx748nRCIRxePx%0A1OvR0VEVFBTYHnv//n1fZwQAAAIgSURBVL0Rt+U4ZZakffv2ac2aNQqHwyorK9PAwIAfMRfM1DnP%0Ax8Q5P3jwQG1tbWpvb1dubm7q4ybP+HuZJTNn3NfXp5GREUnS5s2blUwmNT4+LsnsOZuOLvafqXN2%0AYuqM6eLMooczgx72n6lzno+Jc6aHM8/LLvZ9aRCNRtXV1SVJ6u/vVyQSSd3SVFRUpEQioaGhIc3M%0AzOjevXuKRqN+xpXknHlyclJ1dXX6+vWrJKm7u1sbN270LetCmDpnJybOeXJyUi0tLbpy5YpWrVo1%0A55ipM3bKbOKMJamnpye1/Y3H4/r8+bNWr14tydw5BwFd7D9T5/w9ps6YLs48ejgz6GH/mTpnJybO%0AmR72hpddHLIMuPeptbVVPT09CoVCampq0rNnz5Sbm6tdu3apu7tbra2tkqTq6mrV1dX5nPZ/nDJf%0Av35dt27d0ooVK7RlyxadPXvW91v2+vr6dP78eQ0PDyscDquwsFCVlZUqKioyds7zZTZtzh0dHbp8%0A+bI2bNiQ+tiOHTu0adMmY2c8X2bTZixJ09PTOn36tEZGRjQ9Pa1jx47p48ePxndGENDFmRe0Lg5a%0AD0t0sRfo4cyhhzMvaD0sBa+L6WFveNnFRiwNAAAAAACAeXx/PAEAAAAAAJiJpQEAAAAAALDF0gAA%0AAAAAANhiaQAAAAAAAGyxNAAAAAAAALZYGgAAAAAAAFssDQAAAAAAgC2WBgAAAAAAwNZ/AfqkMnrD%0A6iSRAAAAAElFTkSuQmCC">
            <a:extLst>
              <a:ext uri="{FF2B5EF4-FFF2-40B4-BE49-F238E27FC236}">
                <a16:creationId xmlns:a16="http://schemas.microsoft.com/office/drawing/2014/main" id="{1D065C21-2400-483E-BB93-CF46A9B1D7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E7E8AC9-B1A4-4CE6-A435-64DE6C05A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417" y="1395663"/>
            <a:ext cx="2994329" cy="319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1E0542-DD4B-4EE9-A5B9-B76B5A33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911" y="4542215"/>
            <a:ext cx="4536114" cy="21040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1D3106-8705-4F96-AE7B-6EA3970C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212" y="1265488"/>
            <a:ext cx="3094589" cy="22403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462D8F-65BD-4C08-BDA1-B5C49C4DA99C}"/>
              </a:ext>
            </a:extLst>
          </p:cNvPr>
          <p:cNvSpPr txBox="1"/>
          <p:nvPr/>
        </p:nvSpPr>
        <p:spPr>
          <a:xfrm>
            <a:off x="838200" y="1026331"/>
            <a:ext cx="354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Literature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40E0D-64C0-414E-B6B6-F6779E6EF795}"/>
              </a:ext>
            </a:extLst>
          </p:cNvPr>
          <p:cNvSpPr txBox="1"/>
          <p:nvPr/>
        </p:nvSpPr>
        <p:spPr>
          <a:xfrm>
            <a:off x="7156173" y="233375"/>
            <a:ext cx="190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BrainSpan</a:t>
            </a:r>
            <a:r>
              <a:rPr lang="en-GB" dirty="0"/>
              <a:t>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A1B7ED-D73F-4BDE-B731-0E7A312C66FF}"/>
              </a:ext>
            </a:extLst>
          </p:cNvPr>
          <p:cNvSpPr txBox="1"/>
          <p:nvPr/>
        </p:nvSpPr>
        <p:spPr>
          <a:xfrm>
            <a:off x="400878" y="6061462"/>
            <a:ext cx="4298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Englund, Chris, Andy Fink, Charmaine Lau, Diane Pham, Ray A. M. </a:t>
            </a:r>
            <a:r>
              <a:rPr lang="en-GB" sz="800" dirty="0" err="1"/>
              <a:t>Daza</a:t>
            </a:r>
            <a:r>
              <a:rPr lang="en-GB" sz="800" dirty="0"/>
              <a:t>, Alessandro </a:t>
            </a:r>
            <a:r>
              <a:rPr lang="en-GB" sz="800" dirty="0" err="1"/>
              <a:t>Bulfone</a:t>
            </a:r>
            <a:r>
              <a:rPr lang="en-GB" sz="800" dirty="0"/>
              <a:t>, Tom Kowalczyk, and Robert F. </a:t>
            </a:r>
            <a:r>
              <a:rPr lang="en-GB" sz="800" dirty="0" err="1"/>
              <a:t>Hevner</a:t>
            </a:r>
            <a:r>
              <a:rPr lang="en-GB" sz="800" dirty="0"/>
              <a:t>. 2005. “Pax6, Tbr2, and Tbr1 Are Expressed Sequentially by Radial Glia, Intermediate Progenitor Cells, and </a:t>
            </a:r>
            <a:r>
              <a:rPr lang="en-GB" sz="800" dirty="0" err="1"/>
              <a:t>Postmitotic</a:t>
            </a:r>
            <a:r>
              <a:rPr lang="en-GB" sz="800" dirty="0"/>
              <a:t> Neurons in Developing Neocortex.” </a:t>
            </a:r>
            <a:r>
              <a:rPr lang="en-GB" sz="800" i="1" dirty="0"/>
              <a:t>The Journal of Neuroscience: The Official Journal of the Society for Neuroscience</a:t>
            </a:r>
            <a:r>
              <a:rPr lang="en-GB" sz="800" dirty="0"/>
              <a:t> 25 (1): 247–51.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251771-6FCF-481B-8D18-C9627F2DCF4F}"/>
              </a:ext>
            </a:extLst>
          </p:cNvPr>
          <p:cNvSpPr txBox="1"/>
          <p:nvPr/>
        </p:nvSpPr>
        <p:spPr>
          <a:xfrm>
            <a:off x="212365" y="4803636"/>
            <a:ext cx="4675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Differentiation of radial glia to produce pyramidal neurons thought to triggered by sequential expression of Pax6-&gt;Tbr2-&gt;Tbr1 in developing cortex.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Pax6 expression localised to ventricular zone (VZ), Tbr2 also in the subventricular zone (SVZ) and Tbr1 in the upper cortical areas (e.g. cortical plate).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E35CBD-2BC3-4AAA-8C17-C80D1C4A129D}"/>
              </a:ext>
            </a:extLst>
          </p:cNvPr>
          <p:cNvSpPr txBox="1"/>
          <p:nvPr/>
        </p:nvSpPr>
        <p:spPr>
          <a:xfrm>
            <a:off x="6248399" y="732881"/>
            <a:ext cx="4302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ISH data shows Pax6 and Trb2 close to VZ whereas Tbr1 predominantly in upper cortical areas in 15pcw old human brain.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BD5040-9341-4C69-8FAE-EC3FD74FE32F}"/>
              </a:ext>
            </a:extLst>
          </p:cNvPr>
          <p:cNvSpPr txBox="1"/>
          <p:nvPr/>
        </p:nvSpPr>
        <p:spPr>
          <a:xfrm>
            <a:off x="6001911" y="3742566"/>
            <a:ext cx="51126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Microarray data in 15pcw and 21pcw humans show higher expression of Tbr1 in CP, Tbr2 in SVZ and VZ.  Similar expression patterns to </a:t>
            </a:r>
            <a:r>
              <a:rPr lang="en-GB" sz="1100" dirty="0" err="1"/>
              <a:t>literture</a:t>
            </a:r>
            <a:r>
              <a:rPr lang="en-GB" sz="11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Comparing 15pcw and 21pcw expressions may reveal finer details. </a:t>
            </a:r>
          </a:p>
        </p:txBody>
      </p:sp>
    </p:spTree>
    <p:extLst>
      <p:ext uri="{BB962C8B-B14F-4D97-AF65-F5344CB8AC3E}">
        <p14:creationId xmlns:p14="http://schemas.microsoft.com/office/powerpoint/2010/main" val="265419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xp_ani">
            <a:hlinkClick r:id="" action="ppaction://media"/>
            <a:extLst>
              <a:ext uri="{FF2B5EF4-FFF2-40B4-BE49-F238E27FC236}">
                <a16:creationId xmlns:a16="http://schemas.microsoft.com/office/drawing/2014/main" id="{B4EC0ECA-9F84-425A-A18B-3CD05440B3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30262" y="3787787"/>
            <a:ext cx="4717973" cy="2830784"/>
          </a:xfrm>
          <a:prstGeom prst="rect">
            <a:avLst/>
          </a:prstGeom>
        </p:spPr>
      </p:pic>
      <p:pic>
        <p:nvPicPr>
          <p:cNvPr id="8" name="test_ani (1)">
            <a:hlinkClick r:id="" action="ppaction://media"/>
            <a:extLst>
              <a:ext uri="{FF2B5EF4-FFF2-40B4-BE49-F238E27FC236}">
                <a16:creationId xmlns:a16="http://schemas.microsoft.com/office/drawing/2014/main" id="{ECB6D158-8FC6-451C-812A-18CD0D8E95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21888" y="1410816"/>
            <a:ext cx="4494745" cy="2696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3B64C-12F5-4D12-B75D-23885B0E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67" y="125234"/>
            <a:ext cx="5107780" cy="1325563"/>
          </a:xfrm>
        </p:spPr>
        <p:txBody>
          <a:bodyPr/>
          <a:lstStyle/>
          <a:p>
            <a:pPr algn="ctr"/>
            <a:r>
              <a:rPr lang="en-GB" dirty="0"/>
              <a:t>Cortical </a:t>
            </a:r>
            <a:r>
              <a:rPr lang="en-GB" dirty="0" err="1"/>
              <a:t>Arealisation</a:t>
            </a:r>
            <a:endParaRPr lang="en-GB" dirty="0"/>
          </a:p>
        </p:txBody>
      </p:sp>
      <p:pic>
        <p:nvPicPr>
          <p:cNvPr id="3074" name="Picture 2" descr="https://ars.els-cdn.com/content/image/1-s2.0-S000689931830218X-gr2.jpg">
            <a:extLst>
              <a:ext uri="{FF2B5EF4-FFF2-40B4-BE49-F238E27FC236}">
                <a16:creationId xmlns:a16="http://schemas.microsoft.com/office/drawing/2014/main" id="{80CD3467-E09C-463D-8F05-AC3704C58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9" r="37319"/>
          <a:stretch/>
        </p:blipFill>
        <p:spPr bwMode="auto">
          <a:xfrm>
            <a:off x="648742" y="1996070"/>
            <a:ext cx="1733384" cy="248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rs.els-cdn.com/content/image/1-s2.0-S000689931830218X-gr3_lrg.jpg">
            <a:extLst>
              <a:ext uri="{FF2B5EF4-FFF2-40B4-BE49-F238E27FC236}">
                <a16:creationId xmlns:a16="http://schemas.microsoft.com/office/drawing/2014/main" id="{3C66312D-8C54-448A-8F48-9EA66E15D3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57" y="1996070"/>
            <a:ext cx="2241928" cy="248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B11270-F500-40CB-B764-74966AFF5B13}"/>
              </a:ext>
            </a:extLst>
          </p:cNvPr>
          <p:cNvSpPr txBox="1"/>
          <p:nvPr/>
        </p:nvSpPr>
        <p:spPr>
          <a:xfrm>
            <a:off x="729484" y="1450797"/>
            <a:ext cx="37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Literature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4B1A8-5DA6-4779-88EE-81CC0FEAC39A}"/>
              </a:ext>
            </a:extLst>
          </p:cNvPr>
          <p:cNvSpPr txBox="1"/>
          <p:nvPr/>
        </p:nvSpPr>
        <p:spPr>
          <a:xfrm>
            <a:off x="7090406" y="239429"/>
            <a:ext cx="336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Developing Mouse Brain Atlas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46CE0-99C2-405F-AFF5-B0FCCF3D4B2A}"/>
              </a:ext>
            </a:extLst>
          </p:cNvPr>
          <p:cNvSpPr txBox="1"/>
          <p:nvPr/>
        </p:nvSpPr>
        <p:spPr>
          <a:xfrm>
            <a:off x="535032" y="5938068"/>
            <a:ext cx="52535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/>
              <a:t>Bertacchi</a:t>
            </a:r>
            <a:r>
              <a:rPr lang="en-GB" sz="1100" dirty="0"/>
              <a:t>, Michele, Josephine Parisot, and Michèle Studer. 2018. “The Pleiotropic Transcriptional Regulator COUP-TFI Plays Multiple Roles in Neural Development and Disease.” </a:t>
            </a:r>
            <a:r>
              <a:rPr lang="en-GB" sz="1100" i="1" dirty="0"/>
              <a:t>Brain Research</a:t>
            </a:r>
            <a:r>
              <a:rPr lang="en-GB" sz="1100" dirty="0"/>
              <a:t>, April. https://doi.org/10.1016/j.brainres.2018.04.024.</a:t>
            </a:r>
          </a:p>
        </p:txBody>
      </p:sp>
      <p:pic>
        <p:nvPicPr>
          <p:cNvPr id="14" name="Picture 13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1C2A5D55-76CA-43B9-80E3-0FA742A45E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4" t="9149" r="23687" b="5469"/>
          <a:stretch/>
        </p:blipFill>
        <p:spPr>
          <a:xfrm>
            <a:off x="8772107" y="1654821"/>
            <a:ext cx="2411408" cy="2314766"/>
          </a:xfrm>
          <a:prstGeom prst="rect">
            <a:avLst/>
          </a:prstGeom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14905D4-409F-42C4-8F7B-1B337E3113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0" t="8235" r="23776" b="4974"/>
          <a:stretch/>
        </p:blipFill>
        <p:spPr>
          <a:xfrm>
            <a:off x="6052765" y="4025555"/>
            <a:ext cx="2470746" cy="24449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AD7CF5-3B94-4E65-AEC1-B105162014A1}"/>
              </a:ext>
            </a:extLst>
          </p:cNvPr>
          <p:cNvSpPr txBox="1"/>
          <p:nvPr/>
        </p:nvSpPr>
        <p:spPr>
          <a:xfrm>
            <a:off x="6035041" y="756807"/>
            <a:ext cx="5983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Animations of gene expression in sequential sagittal brain slices.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Some patterns more convincing than others!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May require looking closer at different development stages (Sp8 video is 11.5 days, others 13.5 days).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Gene expression spatial mapping not 100% accurate. Background image is a reference.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8BE6C6-12A9-4C59-818C-E96032D65ACE}"/>
              </a:ext>
            </a:extLst>
          </p:cNvPr>
          <p:cNvSpPr txBox="1"/>
          <p:nvPr/>
        </p:nvSpPr>
        <p:spPr>
          <a:xfrm>
            <a:off x="535032" y="4820957"/>
            <a:ext cx="488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Cortical areas initially specified by transcription factor gradients and then refined by neural activity.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Pax6 and Sp8 concentrated rostrally, COUP-TF1 and Emx2 caudally.  </a:t>
            </a:r>
          </a:p>
        </p:txBody>
      </p:sp>
    </p:spTree>
    <p:extLst>
      <p:ext uri="{BB962C8B-B14F-4D97-AF65-F5344CB8AC3E}">
        <p14:creationId xmlns:p14="http://schemas.microsoft.com/office/powerpoint/2010/main" val="24011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6211-27BB-430E-A7F5-19D7D4BC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A4FB1-36A3-44BB-B9BC-8ECF2EA28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62" y="1825625"/>
            <a:ext cx="5077570" cy="3326820"/>
          </a:xfrm>
        </p:spPr>
        <p:txBody>
          <a:bodyPr>
            <a:normAutofit/>
          </a:bodyPr>
          <a:lstStyle/>
          <a:p>
            <a:r>
              <a:rPr lang="en-GB" sz="1800" dirty="0"/>
              <a:t>Explored and understood the Allen Brain Atlases datasets and API.</a:t>
            </a:r>
          </a:p>
          <a:p>
            <a:r>
              <a:rPr lang="en-GB" sz="1800" dirty="0"/>
              <a:t>Created a tool for learning about and exploring gene expression through development using Google </a:t>
            </a:r>
            <a:r>
              <a:rPr lang="en-GB" sz="1800" dirty="0" err="1"/>
              <a:t>Colab</a:t>
            </a:r>
            <a:r>
              <a:rPr lang="en-GB" sz="1800" dirty="0"/>
              <a:t>. Generalised functions for querying data on any gene through multiple developmental stages and brain structures in human and mouse. </a:t>
            </a:r>
          </a:p>
          <a:p>
            <a:r>
              <a:rPr lang="en-GB" sz="1800" dirty="0"/>
              <a:t>Investigated known gene expression patterns in the literature.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17B03-9888-46CD-9B4A-751C82F4DB57}"/>
              </a:ext>
            </a:extLst>
          </p:cNvPr>
          <p:cNvSpPr txBox="1"/>
          <p:nvPr/>
        </p:nvSpPr>
        <p:spPr>
          <a:xfrm>
            <a:off x="838200" y="5429841"/>
            <a:ext cx="91758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Head over to my </a:t>
            </a:r>
            <a:r>
              <a:rPr lang="en-GB" dirty="0" err="1"/>
              <a:t>Github</a:t>
            </a:r>
            <a:r>
              <a:rPr lang="en-GB" dirty="0"/>
              <a:t> repository to try the code out for yourself!</a:t>
            </a:r>
          </a:p>
          <a:p>
            <a:r>
              <a:rPr lang="en-GB" sz="1600" dirty="0">
                <a:hlinkClick r:id="rId2"/>
              </a:rPr>
              <a:t>https://github.com/dkeitley/dev-neuro-brainspan/blob/master/dev_neuro_with_brainspan.ipynb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5E88A-E714-4364-88D6-CB64C1B4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14" y="1825625"/>
            <a:ext cx="5541622" cy="29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8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7579</TotalTime>
  <Words>538</Words>
  <Application>Microsoft Office PowerPoint</Application>
  <PresentationFormat>Widescreen</PresentationFormat>
  <Paragraphs>43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Learning Developmental Neurobiology with BrainSpan</vt:lpstr>
      <vt:lpstr>Motivation</vt:lpstr>
      <vt:lpstr>Tools </vt:lpstr>
      <vt:lpstr>Some results…</vt:lpstr>
      <vt:lpstr>Neurogenesis</vt:lpstr>
      <vt:lpstr>Cortical Arealisation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Developmental Neurobiology with BrainSpan</dc:title>
  <dc:creator>Daniel Keitley</dc:creator>
  <cp:lastModifiedBy>Daniel Keitley</cp:lastModifiedBy>
  <cp:revision>21</cp:revision>
  <dcterms:created xsi:type="dcterms:W3CDTF">2018-12-14T13:38:53Z</dcterms:created>
  <dcterms:modified xsi:type="dcterms:W3CDTF">2018-12-19T19:58:50Z</dcterms:modified>
</cp:coreProperties>
</file>